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charts/chart1.xml" ContentType="application/vnd.openxmlformats-officedocument.drawingml.chart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charts/chart2.xml" ContentType="application/vnd.openxmlformats-officedocument.drawingml.chart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charts/chart3.xml" ContentType="application/vnd.openxmlformats-officedocument.drawingml.chart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charts/chart4.xml" ContentType="application/vnd.openxmlformats-officedocument.drawingml.chart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charts/chart5.xml" ContentType="application/vnd.openxmlformats-officedocument.drawingml.chart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charts/chart6.xml" ContentType="application/vnd.openxmlformats-officedocument.drawingml.chart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charts/chart7.xml" ContentType="application/vnd.openxmlformats-officedocument.drawingml.chart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charts/chart8.xml" ContentType="application/vnd.openxmlformats-officedocument.drawingml.chart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charts/chart9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title>
      <c:tx>
        <c:rich>
          <a:bodyPr/>
          <a:lstStyle/>
          <a:p>
            <a:pPr>
              <a:defRPr sz="1400" b="0" i="0" u="none" strike="noStrike">
                <a:solidFill>
                  <a:srgbClr val="7356C0"/>
                </a:solidFill>
                <a:latin typeface="Arial"/>
              </a:defRPr>
            </a:pPr>
            <a:r>
              <a:rPr sz="1400" b="0" i="0" u="none" strike="noStrike">
                <a:solidFill>
                  <a:srgbClr val="7356C0"/>
                </a:solidFill>
                <a:latin typeface="Arial"/>
              </a:rPr>
              <a:t>Hansı yaş kateqoriyasına aidsiniz?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Hansı yaş kateqoriyasına aidsiniz?</c:v>
                </c:pt>
              </c:strCache>
            </c:strRef>
          </c:tx>
          <c:spPr>
            <a:solidFill>
              <a:srgbClr val="B69EEA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7356C0"/>
                    </a:solidFill>
                    <a:latin typeface="Arial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7356C0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3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cat>
            <c:multiLvlStrRef>
              <c:f>Sheet1!$A$2:$A$5</c:f>
              <c:multiLvlStrCache>
                <c:ptCount val="4"/>
                <c:lvl>
                  <c:pt idx="0">
                    <c:v>18 yaş və ya daha kiçik</c:v>
                  </c:pt>
                  <c:pt idx="1">
                    <c:v>19-25</c:v>
                  </c:pt>
                  <c:pt idx="2">
                    <c:v>26-30</c:v>
                  </c:pt>
                  <c:pt idx="3">
                    <c:v>35 və yuxarı</c:v>
                  </c:pt>
                </c:lvl>
              </c:multiLvlStrCache>
            </c:multiLvl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129</c:v>
                </c:pt>
                <c:pt idx="2">
                  <c:v>99</c:v>
                </c:pt>
                <c:pt idx="3">
                  <c:v>103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7356C0"/>
                  </a:solidFill>
                  <a:latin typeface="Arial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" cap="flat">
              <a:solidFill>
                <a:srgbClr val="8f9bb3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FFFFF"/>
        </a:solidFill>
        <a:ln w="12700" cap="flat">
          <a:solidFill>
            <a:srgbClr val="8F9BB3"/>
          </a:solidFill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title>
      <c:tx>
        <c:rich>
          <a:bodyPr/>
          <a:lstStyle/>
          <a:p>
            <a:pPr>
              <a:defRPr sz="1400" b="0" i="0" u="none" strike="noStrike">
                <a:solidFill>
                  <a:srgbClr val="7356C0"/>
                </a:solidFill>
                <a:latin typeface="Arial"/>
              </a:defRPr>
            </a:pPr>
            <a:r>
              <a:rPr sz="1400" b="0" i="0" u="none" strike="noStrike">
                <a:solidFill>
                  <a:srgbClr val="7356C0"/>
                </a:solidFill>
                <a:latin typeface="Arial"/>
              </a:rPr>
              <a:t>Cinsiniz nədir?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Cinsiniz nədir?</c:v>
                </c:pt>
              </c:strCache>
            </c:strRef>
          </c:tx>
          <c:spPr>
            <a:solidFill>
              <a:srgbClr val="B69EEA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7356C0"/>
                    </a:solidFill>
                    <a:latin typeface="Arial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7356C0"/>
              </a:solidFill>
              <a:effectLst/>
            </c:spPr>
          </c:dPt>
          <c:cat>
            <c:multiLvlStrRef>
              <c:f>Sheet1!$A$2:$A$3</c:f>
              <c:multiLvlStrCache>
                <c:ptCount val="2"/>
                <c:lvl>
                  <c:pt idx="0">
                    <c:v>Qadın</c:v>
                  </c:pt>
                  <c:pt idx="1">
                    <c:v>Kişi</c:v>
                  </c:pt>
                </c:lvl>
              </c:multiLvlStrCache>
            </c:multiLvl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113</c:v>
                </c:pt>
                <c:pt idx="1">
                  <c:v>248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7356C0"/>
                  </a:solidFill>
                  <a:latin typeface="Arial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" cap="flat">
              <a:solidFill>
                <a:srgbClr val="8f9bb3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FFFFF"/>
        </a:solidFill>
        <a:ln w="12700" cap="flat">
          <a:solidFill>
            <a:srgbClr val="8F9BB3"/>
          </a:solidFill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title>
      <c:tx>
        <c:rich>
          <a:bodyPr/>
          <a:lstStyle/>
          <a:p>
            <a:pPr>
              <a:defRPr sz="1400" b="0" i="0" u="none" strike="noStrike">
                <a:solidFill>
                  <a:srgbClr val="7356C0"/>
                </a:solidFill>
                <a:latin typeface="Arial"/>
              </a:defRPr>
            </a:pPr>
            <a:r>
              <a:rPr sz="1400" b="0" i="0" u="none" strike="noStrike">
                <a:solidFill>
                  <a:srgbClr val="7356C0"/>
                </a:solidFill>
                <a:latin typeface="Arial"/>
              </a:rPr>
              <a:t>Kreditlərdən nə qədər tez-tez istifadə edirsiniz?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Kreditlərdən nə qədər tez-tez istifadə edirsiniz?</c:v>
                </c:pt>
              </c:strCache>
            </c:strRef>
          </c:tx>
          <c:spPr>
            <a:solidFill>
              <a:srgbClr val="B69EEA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7356C0"/>
                    </a:solidFill>
                    <a:latin typeface="Arial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7356C0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3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4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cat>
            <c:multiLvlStrRef>
              <c:f>Sheet1!$A$2:$A$6</c:f>
              <c:multiLvlStrCache>
                <c:ptCount val="5"/>
                <c:lvl>
                  <c:pt idx="0">
                    <c:v>Heç vaxt</c:v>
                  </c:pt>
                  <c:pt idx="1">
                    <c:v>Nadir hallarda (ildə 1-2 dəfə)</c:v>
                  </c:pt>
                  <c:pt idx="2">
                    <c:v>Bəzən (ildə 3-5 dəfə)</c:v>
                  </c:pt>
                  <c:pt idx="3">
                    <c:v>Müntəzəm olaraq (ildə 6-10 dəfə)</c:v>
                  </c:pt>
                  <c:pt idx="4">
                    <c:v>Tez-tez (ildə 10 dəfədən çox)</c:v>
                  </c:pt>
                </c:lvl>
              </c:multiLvlStrCache>
            </c:multiLvl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</c:v>
                </c:pt>
                <c:pt idx="1">
                  <c:v>113</c:v>
                </c:pt>
                <c:pt idx="2">
                  <c:v>78</c:v>
                </c:pt>
                <c:pt idx="3">
                  <c:v>39</c:v>
                </c:pt>
                <c:pt idx="4">
                  <c:v>39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7356C0"/>
                  </a:solidFill>
                  <a:latin typeface="Arial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" cap="flat">
              <a:solidFill>
                <a:srgbClr val="8f9bb3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FFFFF"/>
        </a:solidFill>
        <a:ln w="12700" cap="flat">
          <a:solidFill>
            <a:srgbClr val="8F9BB3"/>
          </a:solidFill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title>
      <c:tx>
        <c:rich>
          <a:bodyPr/>
          <a:lstStyle/>
          <a:p>
            <a:pPr>
              <a:defRPr sz="1400" b="0" i="0" u="none" strike="noStrike">
                <a:solidFill>
                  <a:srgbClr val="7356C0"/>
                </a:solidFill>
                <a:latin typeface="Arial"/>
              </a:defRPr>
            </a:pPr>
            <a:r>
              <a:rPr sz="1400" b="0" i="0" u="none" strike="noStrike">
                <a:solidFill>
                  <a:srgbClr val="7356C0"/>
                </a:solidFill>
                <a:latin typeface="Arial"/>
              </a:rPr>
              <a:t>Kreditdən adətən hansı növ xərclər üçün istifadə edirsiniz? (1-dən çox cavab seçə bilərisiniz)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Kreditdən adətən hansı növ xərclər üçün istifadə edirsiniz? (1-dən çox cavab seçə bilərisiniz)</c:v>
                </c:pt>
              </c:strCache>
            </c:strRef>
          </c:tx>
          <c:spPr>
            <a:solidFill>
              <a:srgbClr val="7356C0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7356C0"/>
                    </a:solidFill>
                    <a:latin typeface="Arial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7356C0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3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4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5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6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cat>
            <c:multiLvlStrRef>
              <c:f>Sheet1!$A$2:$A$8</c:f>
              <c:multiLvlStrCache>
                <c:ptCount val="7"/>
                <c:lvl>
                  <c:pt idx="0">
                    <c:v>Gündəlik xərclər (ərzaq, qaz və s.)</c:v>
                  </c:pt>
                  <c:pt idx="1">
                    <c:v>Əyləncə (filmlər, çöldə yemək və s.)</c:v>
                  </c:pt>
                  <c:pt idx="2">
                    <c:v>Səyahət və məzuniyyət</c:v>
                  </c:pt>
                  <c:pt idx="3">
                    <c:v>Onlayn alış-veriş</c:v>
                  </c:pt>
                  <c:pt idx="4">
                    <c:v>Təcili xərclər</c:v>
                  </c:pt>
                  <c:pt idx="5">
                    <c:v>Böyük alışlar (elektronika, məişət texnikası və s.)</c:v>
                  </c:pt>
                  <c:pt idx="6">
                    <c:v>Digər</c:v>
                  </c:pt>
                </c:lvl>
              </c:multiLvlStrCache>
            </c:multiLvl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87</c:v>
                </c:pt>
                <c:pt idx="1">
                  <c:v>41</c:v>
                </c:pt>
                <c:pt idx="2">
                  <c:v>38</c:v>
                </c:pt>
                <c:pt idx="3">
                  <c:v>34</c:v>
                </c:pt>
                <c:pt idx="4">
                  <c:v>54</c:v>
                </c:pt>
                <c:pt idx="5">
                  <c:v>58</c:v>
                </c:pt>
                <c:pt idx="6">
                  <c:v>49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7356C0"/>
                  </a:solidFill>
                  <a:latin typeface="Arial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" cap="flat">
              <a:solidFill>
                <a:srgbClr val="8f9bb3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FFFFF"/>
        </a:solidFill>
        <a:ln w="12700" cap="flat">
          <a:solidFill>
            <a:srgbClr val="8F9BB3"/>
          </a:solidFill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title>
      <c:tx>
        <c:rich>
          <a:bodyPr/>
          <a:lstStyle/>
          <a:p>
            <a:pPr>
              <a:defRPr sz="1400" b="0" i="0" u="none" strike="noStrike">
                <a:solidFill>
                  <a:srgbClr val="7356C0"/>
                </a:solidFill>
                <a:latin typeface="Arial"/>
              </a:defRPr>
            </a:pPr>
            <a:r>
              <a:rPr sz="1400" b="0" i="0" u="none" strike="noStrike">
                <a:solidFill>
                  <a:srgbClr val="7356C0"/>
                </a:solidFill>
                <a:latin typeface="Arial"/>
              </a:rPr>
              <a:t>Sizin üçün kredit kartlardan istifadə etməyin əsas səbəbi nədir?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Sizin üçün kredit kartlardan istifadə etməyin əsas səbəbi nədir?</c:v>
                </c:pt>
              </c:strCache>
            </c:strRef>
          </c:tx>
          <c:spPr>
            <a:solidFill>
              <a:srgbClr val="7356C0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7356C0"/>
                    </a:solidFill>
                    <a:latin typeface="Arial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7356C0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3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4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5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cat>
            <c:multiLvlStrRef>
              <c:f>Sheet1!$A$2:$A$7</c:f>
              <c:multiLvlStrCache>
                <c:ptCount val="6"/>
                <c:lvl>
                  <c:pt idx="0">
                    <c:v>Rahatlıq və ödəniş asanlığı</c:v>
                  </c:pt>
                  <c:pt idx="1">
                    <c:v>Mükafatlar və ya cashback qazanın</c:v>
                  </c:pt>
                  <c:pt idx="2">
                    <c:v>Hazırda kifayət qədər vəsaitin olmaması</c:v>
                  </c:pt>
                  <c:pt idx="3">
                    <c:v>Kredit hesabının yaradılması və ya yaxşılaşdırılması</c:v>
                  </c:pt>
                  <c:pt idx="4">
                    <c:v>0% faiz və ya promo-aksiya təkliflərindən yararlanmaq</c:v>
                  </c:pt>
                  <c:pt idx="5">
                    <c:v>Digər</c:v>
                  </c:pt>
                </c:lvl>
              </c:multiLvlStrCache>
            </c:multiLvl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103</c:v>
                </c:pt>
                <c:pt idx="1">
                  <c:v>83</c:v>
                </c:pt>
                <c:pt idx="2">
                  <c:v>74</c:v>
                </c:pt>
                <c:pt idx="3">
                  <c:v>34</c:v>
                </c:pt>
                <c:pt idx="4">
                  <c:v>32</c:v>
                </c:pt>
                <c:pt idx="5">
                  <c:v>35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7356C0"/>
                  </a:solidFill>
                  <a:latin typeface="Arial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" cap="flat">
              <a:solidFill>
                <a:srgbClr val="8f9bb3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FFFFF"/>
        </a:solidFill>
        <a:ln w="12700" cap="flat">
          <a:solidFill>
            <a:srgbClr val="8F9BB3"/>
          </a:solidFill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title>
      <c:tx>
        <c:rich>
          <a:bodyPr/>
          <a:lstStyle/>
          <a:p>
            <a:pPr>
              <a:defRPr sz="1400" b="0" i="0" u="none" strike="noStrike">
                <a:solidFill>
                  <a:srgbClr val="7356C0"/>
                </a:solidFill>
                <a:latin typeface="Arial"/>
              </a:defRPr>
            </a:pPr>
            <a:r>
              <a:rPr sz="1400" b="0" i="0" u="none" strike="noStrike">
                <a:solidFill>
                  <a:srgbClr val="7356C0"/>
                </a:solidFill>
                <a:latin typeface="Arial"/>
              </a:rPr>
              <a:t>Kredit kartı qalıqlarınızı hər ay nə qədər tez-tez tam ödəyirsiniz?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Kredit kartı qalıqlarınızı hər ay nə qədər tez-tez tam ödəyirsiniz?</c:v>
                </c:pt>
              </c:strCache>
            </c:strRef>
          </c:tx>
          <c:spPr>
            <a:solidFill>
              <a:srgbClr val="7356C0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7356C0"/>
                    </a:solidFill>
                    <a:latin typeface="Arial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7356C0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3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4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cat>
            <c:multiLvlStrRef>
              <c:f>Sheet1!$A$2:$A$6</c:f>
              <c:multiLvlStrCache>
                <c:ptCount val="5"/>
                <c:lvl>
                  <c:pt idx="0">
                    <c:v>Həmişə</c:v>
                  </c:pt>
                  <c:pt idx="1">
                    <c:v>Çox vaxt</c:v>
                  </c:pt>
                  <c:pt idx="2">
                    <c:v>Bəzən</c:v>
                  </c:pt>
                  <c:pt idx="3">
                    <c:v>Nadir hallarda</c:v>
                  </c:pt>
                  <c:pt idx="4">
                    <c:v>Heç vaxt</c:v>
                  </c:pt>
                </c:lvl>
              </c:multiLvlStrCache>
            </c:multiLvl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144</c:v>
                </c:pt>
                <c:pt idx="1">
                  <c:v>73</c:v>
                </c:pt>
                <c:pt idx="2">
                  <c:v>63</c:v>
                </c:pt>
                <c:pt idx="3">
                  <c:v>42</c:v>
                </c:pt>
                <c:pt idx="4">
                  <c:v>39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7356C0"/>
                  </a:solidFill>
                  <a:latin typeface="Arial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" cap="flat">
              <a:solidFill>
                <a:srgbClr val="8f9bb3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FFFFF"/>
        </a:solidFill>
        <a:ln w="12700" cap="flat">
          <a:solidFill>
            <a:srgbClr val="8F9BB3"/>
          </a:solidFill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title>
      <c:tx>
        <c:rich>
          <a:bodyPr/>
          <a:lstStyle/>
          <a:p>
            <a:pPr>
              <a:defRPr sz="1400" b="0" i="0" u="none" strike="noStrike">
                <a:solidFill>
                  <a:srgbClr val="7356C0"/>
                </a:solidFill>
                <a:latin typeface="Arial"/>
              </a:defRPr>
            </a:pPr>
            <a:r>
              <a:rPr sz="1400" b="0" i="0" u="none" strike="noStrike">
                <a:solidFill>
                  <a:srgbClr val="7356C0"/>
                </a:solidFill>
                <a:latin typeface="Arial"/>
              </a:rPr>
              <a:t>Heç bir kredit kartı ödənişini qaçırmısınız?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Heç bir kredit kartı ödənişini qaçırmısınız?</c:v>
                </c:pt>
              </c:strCache>
            </c:strRef>
          </c:tx>
          <c:spPr>
            <a:solidFill>
              <a:srgbClr val="B69EEA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7356C0"/>
                    </a:solidFill>
                    <a:latin typeface="Arial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rgbClr val="7356C0"/>
              </a:solidFill>
              <a:effectLst/>
            </c:spPr>
          </c:dPt>
          <c:cat>
            <c:multiLvlStrRef>
              <c:f>Sheet1!$A$2:$A$4</c:f>
              <c:multiLvlStrCache>
                <c:ptCount val="3"/>
                <c:lvl>
                  <c:pt idx="0">
                    <c:v>Bəli, dəfələrlə</c:v>
                  </c:pt>
                  <c:pt idx="1">
                    <c:v>Bəli, bir dəfə</c:v>
                  </c:pt>
                  <c:pt idx="2">
                    <c:v>Xeyr, heç vaxt</c:v>
                  </c:pt>
                </c:lvl>
              </c:multiLvlStrCache>
            </c:multiLvl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</c:v>
                </c:pt>
                <c:pt idx="1">
                  <c:v>108</c:v>
                </c:pt>
                <c:pt idx="2">
                  <c:v>165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7356C0"/>
                  </a:solidFill>
                  <a:latin typeface="Arial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" cap="flat">
              <a:solidFill>
                <a:srgbClr val="8f9bb3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FFFFF"/>
        </a:solidFill>
        <a:ln w="12700" cap="flat">
          <a:solidFill>
            <a:srgbClr val="8F9BB3"/>
          </a:solidFill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title>
      <c:tx>
        <c:rich>
          <a:bodyPr/>
          <a:lstStyle/>
          <a:p>
            <a:pPr>
              <a:defRPr sz="1400" b="0" i="0" u="none" strike="noStrike">
                <a:solidFill>
                  <a:srgbClr val="7356C0"/>
                </a:solidFill>
                <a:latin typeface="Arial"/>
              </a:defRPr>
            </a:pPr>
            <a:r>
              <a:rPr sz="1400" b="0" i="0" u="none" strike="noStrike">
                <a:solidFill>
                  <a:srgbClr val="7356C0"/>
                </a:solidFill>
                <a:latin typeface="Arial"/>
              </a:rPr>
              <a:t>Kredit kartı xərclərinizi aktiv şəkildə izləyirsinizmi?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Kredit kartı xərclərinizi aktiv şəkildə izləyirsinizmi?</c:v>
                </c:pt>
              </c:strCache>
            </c:strRef>
          </c:tx>
          <c:spPr>
            <a:solidFill>
              <a:srgbClr val="7356C0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7356C0"/>
                    </a:solidFill>
                    <a:latin typeface="Arial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7356C0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cat>
            <c:multiLvlStrRef>
              <c:f>Sheet1!$A$2:$A$4</c:f>
              <c:multiLvlStrCache>
                <c:ptCount val="3"/>
                <c:lvl>
                  <c:pt idx="0">
                    <c:v>Bəli, müntəzəm olaraq</c:v>
                  </c:pt>
                  <c:pt idx="1">
                    <c:v>Hərdən, lazım olanda</c:v>
                  </c:pt>
                  <c:pt idx="2">
                    <c:v>Xeyr, nadir hallarda və ya heç vaxt</c:v>
                  </c:pt>
                </c:lvl>
              </c:multiLvlStrCache>
            </c:multiLvl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168</c:v>
                </c:pt>
                <c:pt idx="1">
                  <c:v>125</c:v>
                </c:pt>
                <c:pt idx="2">
                  <c:v>68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7356C0"/>
                  </a:solidFill>
                  <a:latin typeface="Arial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" cap="flat">
              <a:solidFill>
                <a:srgbClr val="8f9bb3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FFFFF"/>
        </a:solidFill>
        <a:ln w="12700" cap="flat">
          <a:solidFill>
            <a:srgbClr val="8F9BB3"/>
          </a:solidFill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title>
      <c:tx>
        <c:rich>
          <a:bodyPr/>
          <a:lstStyle/>
          <a:p>
            <a:pPr>
              <a:defRPr sz="1400" b="0" i="0" u="none" strike="noStrike">
                <a:solidFill>
                  <a:srgbClr val="7356C0"/>
                </a:solidFill>
                <a:latin typeface="Arial"/>
              </a:defRPr>
            </a:pPr>
            <a:r>
              <a:rPr sz="1400" b="0" i="0" u="none" strike="noStrike">
                <a:solidFill>
                  <a:srgbClr val="7356C0"/>
                </a:solidFill>
                <a:latin typeface="Arial"/>
              </a:rPr>
              <a:t>Növbəti 12 ayda kreditdən necə istifadə etməyi planlaşdırırsınız? (1-dən çox cavab seçə bilərisiniz)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Növbəti 12 ayda kreditdən necə istifadə etməyi planlaşdırırsınız? (1-dən çox cavab seçə bilərisiniz)</c:v>
                </c:pt>
              </c:strCache>
            </c:strRef>
          </c:tx>
          <c:spPr>
            <a:solidFill>
              <a:srgbClr val="7356C0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7356C0"/>
                    </a:solidFill>
                    <a:latin typeface="Arial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7356C0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3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4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5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dPt>
            <c:idx val="6"/>
            <c:invertIfNegative val="0"/>
            <c:bubble3D val="0"/>
            <c:spPr>
              <a:solidFill>
                <a:srgbClr val="B69EEA"/>
              </a:solidFill>
              <a:effectLst/>
            </c:spPr>
          </c:dPt>
          <c:cat>
            <c:multiLvlStrRef>
              <c:f>Sheet1!$A$2:$A$8</c:f>
              <c:multiLvlStrCache>
                <c:ptCount val="7"/>
                <c:lvl>
                  <c:pt idx="0">
                    <c:v>Əhəmiyyətli bir alış etmək üçün (avtomobil, ev və s.)</c:v>
                  </c:pt>
                  <c:pt idx="1">
                    <c:v>Maliyyə təhsili və ya təlimi</c:v>
                  </c:pt>
                  <c:pt idx="2">
                    <c:v>Tətil və ya səyahət təcrübəsini maliyyələşdirilməsi</c:v>
                  </c:pt>
                  <c:pt idx="3">
                    <c:v>Fövqəladə hallar üçün xərcləri əhatə edəcək</c:v>
                  </c:pt>
                  <c:pt idx="4">
                    <c:v>Mövcud borcları birləşdirəcəm</c:v>
                  </c:pt>
                  <c:pt idx="5">
                    <c:v>Kredit xalını yaxşılaşdırmaq</c:v>
                  </c:pt>
                  <c:pt idx="6">
                    <c:v>Digər</c:v>
                  </c:pt>
                </c:lvl>
              </c:multiLvlStrCache>
            </c:multiLvl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108</c:v>
                </c:pt>
                <c:pt idx="1">
                  <c:v>64</c:v>
                </c:pt>
                <c:pt idx="2">
                  <c:v>41</c:v>
                </c:pt>
                <c:pt idx="3">
                  <c:v>40</c:v>
                </c:pt>
                <c:pt idx="4">
                  <c:v>29</c:v>
                </c:pt>
                <c:pt idx="5">
                  <c:v>14</c:v>
                </c:pt>
                <c:pt idx="6">
                  <c:v>65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7356C0"/>
                  </a:solidFill>
                  <a:latin typeface="Arial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" cap="flat">
              <a:solidFill>
                <a:srgbClr val="8f9bb3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8F9BB3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FFFFF"/>
        </a:solidFill>
        <a:ln w="12700" cap="flat">
          <a:solidFill>
            <a:srgbClr val="8F9BB3"/>
          </a:solidFill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9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6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8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1371600"/>
            <a:ext cx="6858000" cy="0"/>
          </a:xfrm>
          <a:prstGeom prst="rect">
            <a:avLst/>
          </a:prstGeom>
          <a:solidFill>
            <a:srgbClr val="F1F1F1"/>
          </a:solidFill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000" dirty="0">
                <a:solidFill>
                  <a:srgbClr val="A020F0"/>
                </a:solidFill>
                <a:latin typeface="Montserrat" pitchFamily="34" charset="0"/>
                <a:ea typeface="Montserrat" pitchFamily="34" charset="-122"/>
                <a:cs typeface="Montserrat" pitchFamily="34" charset="-120"/>
              </a:rPr>
              <a:t>Kreditdən istifadə vərdişləri</a:t>
            </a:r>
            <a:endParaRPr lang="en-US" sz="3000" dirty="0"/>
          </a:p>
        </p:txBody>
      </p:sp>
      <p:sp>
        <p:nvSpPr>
          <p:cNvPr id="3" name="Text 1"/>
          <p:cNvSpPr/>
          <p:nvPr/>
        </p:nvSpPr>
        <p:spPr>
          <a:xfrm>
            <a:off x="1371600" y="2571750"/>
            <a:ext cx="6858000" cy="0"/>
          </a:xfrm>
          <a:prstGeom prst="rect">
            <a:avLst/>
          </a:prstGeom>
          <a:solidFill>
            <a:srgbClr val="F1F1F1"/>
          </a:solidFill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500" dirty="0">
                <a:solidFill>
                  <a:srgbClr val="7356C0"/>
                </a:solidFill>
                <a:latin typeface="Montserrat" pitchFamily="34" charset="0"/>
                <a:ea typeface="Montserrat" pitchFamily="34" charset="-122"/>
                <a:cs typeface="Montserrat" pitchFamily="34" charset="-120"/>
              </a:rPr>
              <a:t>So far 361 submited unique  responses  from users to this survey</a:t>
            </a:r>
            <a:endParaRPr lang="en-US" sz="2500" dirty="0"/>
          </a:p>
        </p:txBody>
      </p:sp>
      <p:pic>
        <p:nvPicPr>
          <p:cNvPr id="4" name="Image 0" descr="/InsightsIQBackend/advertisers/InsightsIQLogo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57600" y="3600450"/>
            <a:ext cx="1828800" cy="5143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0" descr=""/>
          <p:cNvGraphicFramePr/>
          <p:nvPr/>
        </p:nvGraphicFramePr>
        <p:xfrm>
          <a:off x="914400" y="914400"/>
          <a:ext cx="7315200" cy="3657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0" descr=""/>
          <p:cNvGraphicFramePr/>
          <p:nvPr/>
        </p:nvGraphicFramePr>
        <p:xfrm>
          <a:off x="914400" y="914400"/>
          <a:ext cx="7315200" cy="3657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0" descr=""/>
          <p:cNvGraphicFramePr/>
          <p:nvPr/>
        </p:nvGraphicFramePr>
        <p:xfrm>
          <a:off x="914400" y="914400"/>
          <a:ext cx="7315200" cy="3657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0" descr=""/>
          <p:cNvGraphicFramePr/>
          <p:nvPr/>
        </p:nvGraphicFramePr>
        <p:xfrm>
          <a:off x="914400" y="914400"/>
          <a:ext cx="7315200" cy="3657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0" descr=""/>
          <p:cNvGraphicFramePr/>
          <p:nvPr/>
        </p:nvGraphicFramePr>
        <p:xfrm>
          <a:off x="914400" y="914400"/>
          <a:ext cx="7315200" cy="3657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0" descr=""/>
          <p:cNvGraphicFramePr/>
          <p:nvPr/>
        </p:nvGraphicFramePr>
        <p:xfrm>
          <a:off x="914400" y="914400"/>
          <a:ext cx="7315200" cy="3657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0" descr=""/>
          <p:cNvGraphicFramePr/>
          <p:nvPr/>
        </p:nvGraphicFramePr>
        <p:xfrm>
          <a:off x="914400" y="914400"/>
          <a:ext cx="7315200" cy="3657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0" descr=""/>
          <p:cNvGraphicFramePr/>
          <p:nvPr/>
        </p:nvGraphicFramePr>
        <p:xfrm>
          <a:off x="914400" y="914400"/>
          <a:ext cx="7315200" cy="3657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0" descr=""/>
          <p:cNvGraphicFramePr/>
          <p:nvPr/>
        </p:nvGraphicFramePr>
        <p:xfrm>
          <a:off x="914400" y="914400"/>
          <a:ext cx="7315200" cy="3657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2024-01-08T18:09:53Z</dcterms:created>
  <dcterms:modified xsi:type="dcterms:W3CDTF">2024-01-08T18:09:53Z</dcterms:modified>
</cp:coreProperties>
</file>